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27" r:id="rId2"/>
    <p:sldId id="443" r:id="rId3"/>
    <p:sldId id="461" r:id="rId4"/>
    <p:sldId id="445" r:id="rId5"/>
    <p:sldId id="451" r:id="rId6"/>
    <p:sldId id="462" r:id="rId7"/>
    <p:sldId id="452" r:id="rId8"/>
    <p:sldId id="453" r:id="rId9"/>
    <p:sldId id="441" r:id="rId10"/>
    <p:sldId id="455" r:id="rId11"/>
    <p:sldId id="457" r:id="rId12"/>
    <p:sldId id="458" r:id="rId13"/>
    <p:sldId id="459" r:id="rId14"/>
    <p:sldId id="460" r:id="rId15"/>
    <p:sldId id="431" r:id="rId16"/>
  </p:sldIdLst>
  <p:sldSz cx="16276638" cy="9144000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00CC"/>
    <a:srgbClr val="3333FF"/>
    <a:srgbClr val="FF0066"/>
    <a:srgbClr val="FF7C80"/>
    <a:srgbClr val="FF66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1127" y="65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1"/>
            <a:ext cx="7188848" cy="60346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8273958" y="2133600"/>
            <a:ext cx="7188848" cy="2914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273958" y="5251451"/>
            <a:ext cx="7188848" cy="29167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E27A91-6519-415B-99E7-7B55AA47C8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999167"/>
      </p:ext>
    </p:extLst>
  </p:cSld>
  <p:clrMapOvr>
    <a:masterClrMapping/>
  </p:clrMapOvr>
  <p:transition spd="slow" advClick="0">
    <p:spli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13832" y="366184"/>
            <a:ext cx="14648974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3832" y="2133600"/>
            <a:ext cx="7188848" cy="2914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8273958" y="2133600"/>
            <a:ext cx="7188848" cy="2914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13832" y="5251451"/>
            <a:ext cx="7188848" cy="29167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73958" y="5251451"/>
            <a:ext cx="7188848" cy="29167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C53CAC-F18E-43A8-A66F-6C8E611E65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3267304"/>
      </p:ext>
    </p:extLst>
  </p:cSld>
  <p:clrMapOvr>
    <a:masterClrMapping/>
  </p:clrMapOvr>
  <p:transition spd="slow" advClick="0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975519" y="3962400"/>
            <a:ext cx="13639800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13: MỘT SỐ BỘ PHẬN CỦA THỰC VẬT (T2)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162" y="571500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32719" y="266343"/>
            <a:ext cx="12573000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5.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biệt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lá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1673234" y="2468081"/>
              <a:ext cx="4799487" cy="51674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991297"/>
              </p:ext>
            </p:extLst>
          </p:nvPr>
        </p:nvGraphicFramePr>
        <p:xfrm>
          <a:off x="1199324" y="1476851"/>
          <a:ext cx="14254194" cy="4771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1398">
                  <a:extLst>
                    <a:ext uri="{9D8B030D-6E8A-4147-A177-3AD203B41FA5}">
                      <a16:colId xmlns:a16="http://schemas.microsoft.com/office/drawing/2014/main" val="226330833"/>
                    </a:ext>
                  </a:extLst>
                </a:gridCol>
                <a:gridCol w="4751398">
                  <a:extLst>
                    <a:ext uri="{9D8B030D-6E8A-4147-A177-3AD203B41FA5}">
                      <a16:colId xmlns:a16="http://schemas.microsoft.com/office/drawing/2014/main" val="283124882"/>
                    </a:ext>
                  </a:extLst>
                </a:gridCol>
                <a:gridCol w="4751398">
                  <a:extLst>
                    <a:ext uri="{9D8B030D-6E8A-4147-A177-3AD203B41FA5}">
                      <a16:colId xmlns:a16="http://schemas.microsoft.com/office/drawing/2014/main" val="385317877"/>
                    </a:ext>
                  </a:extLst>
                </a:gridCol>
              </a:tblGrid>
              <a:tr h="725717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DẠNG CỦA LÁ CÂY</a:t>
                      </a:r>
                      <a:endParaRPr 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9839560"/>
                  </a:ext>
                </a:extLst>
              </a:tr>
              <a:tr h="1076869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dục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tròn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832981"/>
                  </a:ext>
                </a:extLst>
              </a:tr>
              <a:tr h="2968964"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222472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542925" y="6477000"/>
            <a:ext cx="13487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Lá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xanh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lục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ít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đỏ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+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Lá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+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chiếc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lá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cuống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lá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phiến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lá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phiến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lá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gân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lá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Tổng hợp các loại cây lá kim đẹp đang có mặt tại Việt nam - Cây xanh Quảng  Nin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719" y="3657601"/>
            <a:ext cx="4419600" cy="254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ây mít là gì với tác dụng của cây mít và cách dùng chữa bệnh ra sao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320" y="3429000"/>
            <a:ext cx="4280194" cy="271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CÂY ĐINH LĂNG LÁ TRÒ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CÂY ĐINH LĂNG LÁ TRÒ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0" descr="CÂY ĐINH LĂNG LÁ TRÒ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Cây đinh lăng lá tròn Thái Lan – QKH Gard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726" y="3429000"/>
            <a:ext cx="4280194" cy="277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80147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21-02-08_024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0319" y="5181600"/>
            <a:ext cx="5384800" cy="363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3" name="Picture 4" descr="20-02-08_195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6719" y="1524000"/>
            <a:ext cx="5486400" cy="3556000"/>
          </a:xfrm>
        </p:spPr>
      </p:pic>
      <p:pic>
        <p:nvPicPr>
          <p:cNvPr id="10244" name="Picture 5" descr="20-02-08_192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6719" y="5181600"/>
            <a:ext cx="5486400" cy="360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5" name="Rectangle 6"/>
          <p:cNvSpPr>
            <a:spLocks noGrp="1" noChangeArrowheads="1"/>
          </p:cNvSpPr>
          <p:nvPr>
            <p:ph type="title"/>
          </p:nvPr>
        </p:nvSpPr>
        <p:spPr>
          <a:xfrm>
            <a:off x="2651919" y="366184"/>
            <a:ext cx="10972800" cy="1157816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3300"/>
                </a:solidFill>
                <a:latin typeface="Times New Roman" panose="02020603050405020304" pitchFamily="18" charset="0"/>
              </a:rPr>
              <a:t>Nhóm lá hình bầu dục</a:t>
            </a:r>
          </a:p>
        </p:txBody>
      </p:sp>
      <p:pic>
        <p:nvPicPr>
          <p:cNvPr id="10246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319" y="1524000"/>
            <a:ext cx="52832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006816"/>
      </p:ext>
    </p:extLst>
  </p:cSld>
  <p:clrMapOvr>
    <a:masterClrMapping/>
  </p:clrMapOvr>
  <p:transition spd="slow" advClick="0">
    <p:spli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753519" y="203201"/>
            <a:ext cx="10972800" cy="649817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3300"/>
                </a:solidFill>
                <a:latin typeface="Times New Roman" panose="02020603050405020304" pitchFamily="18" charset="0"/>
              </a:rPr>
              <a:t>Nhóm lá dài</a:t>
            </a:r>
          </a:p>
        </p:txBody>
      </p:sp>
      <p:pic>
        <p:nvPicPr>
          <p:cNvPr id="12291" name="Picture 4" descr="20-02-08_192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65319" y="1117600"/>
            <a:ext cx="5257800" cy="406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5" descr="20-02-08_191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51920" y="5283200"/>
            <a:ext cx="5348817" cy="355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6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919" y="5283200"/>
            <a:ext cx="52832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919" y="1117600"/>
            <a:ext cx="54864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509637"/>
      </p:ext>
    </p:extLst>
  </p:cSld>
  <p:clrMapOvr>
    <a:masterClrMapping/>
  </p:clrMapOvr>
  <p:transition spd="slow" advClick="0">
    <p:spli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261519" y="508001"/>
            <a:ext cx="10058400" cy="913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333">
                <a:solidFill>
                  <a:srgbClr val="FF3300"/>
                </a:solidFill>
                <a:latin typeface="Times New Roman" panose="02020603050405020304" pitchFamily="18" charset="0"/>
              </a:rPr>
              <a:t>Nhóm lá kim</a:t>
            </a:r>
          </a:p>
        </p:txBody>
      </p:sp>
      <p:pic>
        <p:nvPicPr>
          <p:cNvPr id="13315" name="Picture 3" descr="20-02-08_19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53519" y="1524000"/>
            <a:ext cx="5181600" cy="365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6" name="Picture 4" descr="Copy of 21-02-08_02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519" y="5283200"/>
            <a:ext cx="518160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Copy of 21-02-08_02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319" y="5283200"/>
            <a:ext cx="5181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21-02-08_024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6719" y="1524000"/>
            <a:ext cx="5283200" cy="365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05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159919" y="1"/>
            <a:ext cx="10058400" cy="913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333">
                <a:solidFill>
                  <a:srgbClr val="FF3300"/>
                </a:solidFill>
                <a:latin typeface="Times New Roman" panose="02020603050405020304" pitchFamily="18" charset="0"/>
              </a:rPr>
              <a:t>Nhóm lá hình tròn</a:t>
            </a:r>
          </a:p>
        </p:txBody>
      </p:sp>
      <p:pic>
        <p:nvPicPr>
          <p:cNvPr id="14339" name="Picture 3" descr="19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119" y="4775200"/>
            <a:ext cx="50800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10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519" y="4775200"/>
            <a:ext cx="5080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119" y="1016000"/>
            <a:ext cx="5080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17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119" y="1016000"/>
            <a:ext cx="4978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20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Lý cây xanh - Lớp 1 (Có lời bài hát) Nhạc thiếu nhi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5241" y="304800"/>
            <a:ext cx="15409278" cy="847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2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75619" y="122703"/>
            <a:ext cx="8763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14663" y="992442"/>
            <a:ext cx="1493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746920" y="4001869"/>
            <a:ext cx="502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Cuống lá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46918" y="4931499"/>
            <a:ext cx="5562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Gân lá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4910" y="5906869"/>
            <a:ext cx="5432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Phiến lá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09519" y="3370127"/>
            <a:ext cx="9047707" cy="5346031"/>
            <a:chOff x="6309519" y="3370127"/>
            <a:chExt cx="9047707" cy="5346031"/>
          </a:xfrm>
        </p:grpSpPr>
        <p:pic>
          <p:nvPicPr>
            <p:cNvPr id="1026" name="Picture 2" descr="Tự nhiên xã hội lớp 3 Bài 13 trang 57 Khám phá - Kết nối tri thức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28"/>
            <a:stretch/>
          </p:blipFill>
          <p:spPr bwMode="auto">
            <a:xfrm>
              <a:off x="6309519" y="3370127"/>
              <a:ext cx="9047707" cy="4462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Tự nhiên xã hội lớp 3 Bài 13 trang 57 Khám phá - Kết nối tri thức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15" t="83472" r="26251"/>
            <a:stretch/>
          </p:blipFill>
          <p:spPr bwMode="auto">
            <a:xfrm>
              <a:off x="8482263" y="7832558"/>
              <a:ext cx="4499812" cy="88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906916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33934" y="312738"/>
            <a:ext cx="14706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AutoShape 2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Tự nhiên xã hội lớp 3 Bài 13 trang 57 Khám phá -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143000"/>
            <a:ext cx="16121063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870659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27919" y="160337"/>
            <a:ext cx="14706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AutoShape 2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568973"/>
              </p:ext>
            </p:extLst>
          </p:nvPr>
        </p:nvGraphicFramePr>
        <p:xfrm>
          <a:off x="746920" y="1676400"/>
          <a:ext cx="14820900" cy="720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4874">
                  <a:extLst>
                    <a:ext uri="{9D8B030D-6E8A-4147-A177-3AD203B41FA5}">
                      <a16:colId xmlns:a16="http://schemas.microsoft.com/office/drawing/2014/main" val="3133976723"/>
                    </a:ext>
                  </a:extLst>
                </a:gridCol>
                <a:gridCol w="7393858">
                  <a:extLst>
                    <a:ext uri="{9D8B030D-6E8A-4147-A177-3AD203B41FA5}">
                      <a16:colId xmlns:a16="http://schemas.microsoft.com/office/drawing/2014/main" val="3332864380"/>
                    </a:ext>
                  </a:extLst>
                </a:gridCol>
                <a:gridCol w="2483111">
                  <a:extLst>
                    <a:ext uri="{9D8B030D-6E8A-4147-A177-3AD203B41FA5}">
                      <a16:colId xmlns:a16="http://schemas.microsoft.com/office/drawing/2014/main" val="255686502"/>
                    </a:ext>
                  </a:extLst>
                </a:gridCol>
                <a:gridCol w="2079057">
                  <a:extLst>
                    <a:ext uri="{9D8B030D-6E8A-4147-A177-3AD203B41FA5}">
                      <a16:colId xmlns:a16="http://schemas.microsoft.com/office/drawing/2014/main" val="2746664056"/>
                    </a:ext>
                  </a:extLst>
                </a:gridCol>
              </a:tblGrid>
              <a:tr h="65532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9442839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lúa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613687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vú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sữa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0468285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mướp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9064970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ngải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7457347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marL="0" marR="0" indent="0" algn="l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huyết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702716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gấm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5717517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tía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dong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804796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797802"/>
              </p:ext>
            </p:extLst>
          </p:nvPr>
        </p:nvGraphicFramePr>
        <p:xfrm>
          <a:off x="307975" y="838200"/>
          <a:ext cx="15678944" cy="7482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6044">
                  <a:extLst>
                    <a:ext uri="{9D8B030D-6E8A-4147-A177-3AD203B41FA5}">
                      <a16:colId xmlns:a16="http://schemas.microsoft.com/office/drawing/2014/main" val="3133976723"/>
                    </a:ext>
                  </a:extLst>
                </a:gridCol>
                <a:gridCol w="7923767">
                  <a:extLst>
                    <a:ext uri="{9D8B030D-6E8A-4147-A177-3AD203B41FA5}">
                      <a16:colId xmlns:a16="http://schemas.microsoft.com/office/drawing/2014/main" val="3332864380"/>
                    </a:ext>
                  </a:extLst>
                </a:gridCol>
                <a:gridCol w="2661073">
                  <a:extLst>
                    <a:ext uri="{9D8B030D-6E8A-4147-A177-3AD203B41FA5}">
                      <a16:colId xmlns:a16="http://schemas.microsoft.com/office/drawing/2014/main" val="255686502"/>
                    </a:ext>
                  </a:extLst>
                </a:gridCol>
                <a:gridCol w="2228060">
                  <a:extLst>
                    <a:ext uri="{9D8B030D-6E8A-4147-A177-3AD203B41FA5}">
                      <a16:colId xmlns:a16="http://schemas.microsoft.com/office/drawing/2014/main" val="2746664056"/>
                    </a:ext>
                  </a:extLst>
                </a:gridCol>
              </a:tblGrid>
              <a:tr h="858687"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9442839"/>
                  </a:ext>
                </a:extLst>
              </a:tr>
              <a:tr h="858687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lúa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dài,hẹp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ngang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613687"/>
                  </a:ext>
                </a:extLst>
              </a:tr>
              <a:tr h="858687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vú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sữa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dục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0468285"/>
                  </a:ext>
                </a:extLst>
              </a:tr>
              <a:tr h="858687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mướp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9064970"/>
                  </a:ext>
                </a:extLst>
              </a:tr>
              <a:tr h="1594704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ngải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xứng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xứng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7457347"/>
                  </a:ext>
                </a:extLst>
              </a:tr>
              <a:tr h="858687">
                <a:tc>
                  <a:txBody>
                    <a:bodyPr/>
                    <a:lstStyle/>
                    <a:p>
                      <a:pPr marL="0" marR="0" indent="0" algn="l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huyết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vót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nhọn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đuôi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Đỏ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702716"/>
                  </a:ext>
                </a:extLst>
              </a:tr>
              <a:tr h="1594704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gấm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dục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vót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nhọn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đuôi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đỏ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viền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5717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1166282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53812" y="312738"/>
            <a:ext cx="14706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AutoShape 2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213530"/>
              </p:ext>
            </p:extLst>
          </p:nvPr>
        </p:nvGraphicFramePr>
        <p:xfrm>
          <a:off x="307975" y="2057400"/>
          <a:ext cx="15526544" cy="5377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521">
                  <a:extLst>
                    <a:ext uri="{9D8B030D-6E8A-4147-A177-3AD203B41FA5}">
                      <a16:colId xmlns:a16="http://schemas.microsoft.com/office/drawing/2014/main" val="3133976723"/>
                    </a:ext>
                  </a:extLst>
                </a:gridCol>
                <a:gridCol w="7726029">
                  <a:extLst>
                    <a:ext uri="{9D8B030D-6E8A-4147-A177-3AD203B41FA5}">
                      <a16:colId xmlns:a16="http://schemas.microsoft.com/office/drawing/2014/main" val="3332864380"/>
                    </a:ext>
                  </a:extLst>
                </a:gridCol>
                <a:gridCol w="2594665">
                  <a:extLst>
                    <a:ext uri="{9D8B030D-6E8A-4147-A177-3AD203B41FA5}">
                      <a16:colId xmlns:a16="http://schemas.microsoft.com/office/drawing/2014/main" val="255686502"/>
                    </a:ext>
                  </a:extLst>
                </a:gridCol>
                <a:gridCol w="2411329">
                  <a:extLst>
                    <a:ext uri="{9D8B030D-6E8A-4147-A177-3AD203B41FA5}">
                      <a16:colId xmlns:a16="http://schemas.microsoft.com/office/drawing/2014/main" val="2746664056"/>
                    </a:ext>
                  </a:extLst>
                </a:gridCol>
              </a:tblGrid>
              <a:tr h="800855"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9442839"/>
                  </a:ext>
                </a:extLst>
              </a:tr>
              <a:tr h="1487303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tía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mép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răng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cưa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 </a:t>
                      </a:r>
                      <a:r>
                        <a:rPr lang="en-US" sz="3600" b="1" baseline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tím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36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613687"/>
                  </a:ext>
                </a:extLst>
              </a:tr>
              <a:tr h="800855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dong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36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0468285"/>
                  </a:ext>
                </a:extLst>
              </a:tr>
              <a:tr h="1487303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tròn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0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vi-VN" sz="3600" b="1" i="0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ép lá hơi uốn lượn, gân tỏa tròn, nổi rõ ở mặt dưới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9064970"/>
                  </a:ext>
                </a:extLst>
              </a:tr>
              <a:tr h="800855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chum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36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7457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916378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519" y="1"/>
            <a:ext cx="8062118" cy="609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005696" cy="6019800"/>
          </a:xfrm>
          <a:prstGeom prst="rect">
            <a:avLst/>
          </a:prstGeom>
        </p:spPr>
      </p:pic>
      <p:pic>
        <p:nvPicPr>
          <p:cNvPr id="3074" name="Picture 2" descr="Tự nhiên xã hội lớp 3 Bài 13 trang 57 Khám phá - Kết nối tri thứ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5562600"/>
            <a:ext cx="15069344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640586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89877" y="184312"/>
            <a:ext cx="12573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7619" y="3453142"/>
            <a:ext cx="64801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+ Vẽ một lá cây và ghi chú các bộ phận của lá cây đó trên hình vẽ.</a:t>
            </a:r>
            <a:endParaRPr lang="en-US" sz="36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6920" y="5715000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Giới thiệu bài vẽ 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Tự nhiên xã hội lớp 3 Bài 13 trang 57 Thực hành -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718" y="1371600"/>
            <a:ext cx="9128919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5574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11585625</TotalTime>
  <Words>421</Words>
  <Application>Microsoft Office PowerPoint</Application>
  <PresentationFormat>Custom</PresentationFormat>
  <Paragraphs>88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Nhóm lá hình bầu dục</vt:lpstr>
      <vt:lpstr>Nhóm lá dài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ACER</cp:lastModifiedBy>
  <cp:revision>1129</cp:revision>
  <dcterms:created xsi:type="dcterms:W3CDTF">2008-09-09T22:52:10Z</dcterms:created>
  <dcterms:modified xsi:type="dcterms:W3CDTF">2024-05-22T01:13:47Z</dcterms:modified>
</cp:coreProperties>
</file>